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lidském těle bys hledal(a) kladívko, kovadlinku a třmínek?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 okolí kosti patní    b) ve středním uchu    c) v rameni     d) v koleni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40" b="1" dirty="0" smtClean="0">
                <a:solidFill>
                  <a:schemeClr val="tx1"/>
                </a:solidFill>
              </a:rPr>
              <a:t>V jaké části hrudníku by se měla u člověka v bezvědomí provádět nepřímá srdeční masáž?</a:t>
            </a:r>
          </a:p>
          <a:p>
            <a:r>
              <a:rPr lang="cs-CZ" sz="840" dirty="0" smtClean="0">
                <a:solidFill>
                  <a:schemeClr val="tx1"/>
                </a:solidFill>
              </a:rPr>
              <a:t>a) v oblasti levé prsní bradavky    b) v oblasti pravé prsní bradavky    c) uprostřed, na spojnici prsních bradavek    d) v místě zvaném </a:t>
            </a:r>
            <a:r>
              <a:rPr lang="cs-CZ" sz="840" dirty="0" err="1" smtClean="0">
                <a:solidFill>
                  <a:schemeClr val="tx1"/>
                </a:solidFill>
              </a:rPr>
              <a:t>solar</a:t>
            </a:r>
            <a:r>
              <a:rPr lang="cs-CZ" sz="840" dirty="0" smtClean="0">
                <a:solidFill>
                  <a:schemeClr val="tx1"/>
                </a:solidFill>
              </a:rPr>
              <a:t> plexus, tedy trojúhelníku, kde již nejsou žebra</a:t>
            </a:r>
            <a:endParaRPr lang="cs-CZ" sz="84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40" b="1" dirty="0" smtClean="0">
                <a:solidFill>
                  <a:schemeClr val="tx1"/>
                </a:solidFill>
              </a:rPr>
              <a:t>Proč jsme ráno vyšší než večer (u dospělých představuje rozdíl asi 1 cm)?</a:t>
            </a:r>
          </a:p>
          <a:p>
            <a:r>
              <a:rPr lang="cs-CZ" sz="840" dirty="0" smtClean="0">
                <a:solidFill>
                  <a:schemeClr val="tx1"/>
                </a:solidFill>
              </a:rPr>
              <a:t>a) v</a:t>
            </a:r>
            <a:r>
              <a:rPr lang="cs-CZ" sz="840" dirty="0" smtClean="0">
                <a:solidFill>
                  <a:schemeClr val="tx1"/>
                </a:solidFill>
              </a:rPr>
              <a:t> noci, na rozdíl od dne, aktivně rosteme     b) přes den vahou vlastního těla stlačujeme meziobratlové ploténky, v leže přes noc se do nich vytlačená tekutina vrátí zpátky      </a:t>
            </a:r>
            <a:endParaRPr lang="cs-CZ" sz="840" dirty="0" smtClean="0">
              <a:solidFill>
                <a:schemeClr val="tx1"/>
              </a:solidFill>
            </a:endParaRPr>
          </a:p>
          <a:p>
            <a:r>
              <a:rPr lang="cs-CZ" sz="840" dirty="0" smtClean="0">
                <a:solidFill>
                  <a:schemeClr val="tx1"/>
                </a:solidFill>
              </a:rPr>
              <a:t>c</a:t>
            </a:r>
            <a:r>
              <a:rPr lang="cs-CZ" sz="840" dirty="0" smtClean="0">
                <a:solidFill>
                  <a:schemeClr val="tx1"/>
                </a:solidFill>
              </a:rPr>
              <a:t>) večer máme ochablejší a vyschlejší kosterní </a:t>
            </a:r>
            <a:r>
              <a:rPr lang="cs-CZ" sz="840" smtClean="0">
                <a:solidFill>
                  <a:schemeClr val="tx1"/>
                </a:solidFill>
              </a:rPr>
              <a:t>svaly  </a:t>
            </a:r>
            <a:r>
              <a:rPr lang="cs-CZ" sz="840" smtClean="0">
                <a:solidFill>
                  <a:schemeClr val="tx1"/>
                </a:solidFill>
              </a:rPr>
              <a:t>   d) při </a:t>
            </a:r>
            <a:r>
              <a:rPr lang="cs-CZ" sz="840" dirty="0" smtClean="0">
                <a:solidFill>
                  <a:schemeClr val="tx1"/>
                </a:solidFill>
              </a:rPr>
              <a:t>měření ráno má člověk podvědomou tendenci více propínat </a:t>
            </a:r>
            <a:r>
              <a:rPr lang="cs-CZ" sz="840" dirty="0" smtClean="0">
                <a:solidFill>
                  <a:schemeClr val="tx1"/>
                </a:solidFill>
              </a:rPr>
              <a:t>postavu</a:t>
            </a:r>
            <a:endParaRPr lang="cs-CZ" sz="840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se v ženském těle produkuje hormon testosteron?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nikde, protože ženy nemají varlata    b) ve vaječnících a kůře nadledvinek    c) v šišince    d) v brzlíku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Jakou chuť má žluč?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sladkou    b) slanou    c) kyselou    d) hořkou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103969"/>
            <a:ext cx="378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22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lidském těle bys hledal(a) kladívko, kovadlinku a třmínek?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 okolí kosti patní    b) </a:t>
            </a:r>
            <a:r>
              <a:rPr lang="cs-CZ" b="1" u="sng" dirty="0" smtClean="0">
                <a:solidFill>
                  <a:schemeClr val="tx1"/>
                </a:solidFill>
              </a:rPr>
              <a:t>ve středním uchu</a:t>
            </a:r>
            <a:r>
              <a:rPr lang="cs-CZ" dirty="0" smtClean="0">
                <a:solidFill>
                  <a:schemeClr val="tx1"/>
                </a:solidFill>
              </a:rPr>
              <a:t>    c) v rameni     d) v koleni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40" b="1" dirty="0" smtClean="0">
                <a:solidFill>
                  <a:schemeClr val="tx1"/>
                </a:solidFill>
              </a:rPr>
              <a:t>V jaké části hrudníku by se měla u člověka v bezvědomí provádět nepřímá srdeční masáž?</a:t>
            </a:r>
          </a:p>
          <a:p>
            <a:r>
              <a:rPr lang="cs-CZ" sz="840" dirty="0" smtClean="0">
                <a:solidFill>
                  <a:schemeClr val="tx1"/>
                </a:solidFill>
              </a:rPr>
              <a:t>a) v oblasti levé prsní bradavky    b) v oblasti pravé prsní bradavky    c) </a:t>
            </a:r>
            <a:r>
              <a:rPr lang="cs-CZ" sz="840" b="1" u="sng" dirty="0" smtClean="0">
                <a:solidFill>
                  <a:schemeClr val="tx1"/>
                </a:solidFill>
              </a:rPr>
              <a:t>uprostřed, na spojnici prsních bradavek</a:t>
            </a:r>
            <a:r>
              <a:rPr lang="cs-CZ" sz="840" dirty="0" smtClean="0">
                <a:solidFill>
                  <a:schemeClr val="tx1"/>
                </a:solidFill>
              </a:rPr>
              <a:t>    d) v místě zvaném </a:t>
            </a:r>
            <a:r>
              <a:rPr lang="cs-CZ" sz="840" dirty="0" err="1" smtClean="0">
                <a:solidFill>
                  <a:schemeClr val="tx1"/>
                </a:solidFill>
              </a:rPr>
              <a:t>solar</a:t>
            </a:r>
            <a:r>
              <a:rPr lang="cs-CZ" sz="840" dirty="0" smtClean="0">
                <a:solidFill>
                  <a:schemeClr val="tx1"/>
                </a:solidFill>
              </a:rPr>
              <a:t> plexus, tedy trojúhelníku, kde již nejsou žebra</a:t>
            </a:r>
            <a:endParaRPr lang="cs-CZ" sz="84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40" b="1" dirty="0" smtClean="0">
                <a:solidFill>
                  <a:schemeClr val="tx1"/>
                </a:solidFill>
              </a:rPr>
              <a:t>Proč jsme ráno vyšší než večer (u dospělých představuje rozdíl asi 1 cm)?</a:t>
            </a:r>
          </a:p>
          <a:p>
            <a:r>
              <a:rPr lang="cs-CZ" sz="840" dirty="0" smtClean="0">
                <a:solidFill>
                  <a:schemeClr val="tx1"/>
                </a:solidFill>
              </a:rPr>
              <a:t>a) v noci, na rozdíl od dne, aktivně rosteme     b) </a:t>
            </a:r>
            <a:r>
              <a:rPr lang="cs-CZ" sz="840" b="1" u="sng" dirty="0" smtClean="0">
                <a:solidFill>
                  <a:schemeClr val="tx1"/>
                </a:solidFill>
              </a:rPr>
              <a:t>přes den vahou vlastního těla stlačujeme meziobratlové ploténky, v leže přes noc se do nich vytlačená tekutina vrátí zpátky</a:t>
            </a:r>
            <a:r>
              <a:rPr lang="cs-CZ" sz="840" b="1" dirty="0" smtClean="0">
                <a:solidFill>
                  <a:schemeClr val="tx1"/>
                </a:solidFill>
              </a:rPr>
              <a:t> </a:t>
            </a:r>
            <a:r>
              <a:rPr lang="cs-CZ" sz="840" dirty="0" smtClean="0">
                <a:solidFill>
                  <a:schemeClr val="tx1"/>
                </a:solidFill>
              </a:rPr>
              <a:t>     </a:t>
            </a:r>
          </a:p>
          <a:p>
            <a:r>
              <a:rPr lang="cs-CZ" sz="840" dirty="0" smtClean="0">
                <a:solidFill>
                  <a:schemeClr val="tx1"/>
                </a:solidFill>
              </a:rPr>
              <a:t>c) večer máme ochablejší a vyschlejší kosterní svaly  </a:t>
            </a:r>
            <a:r>
              <a:rPr lang="cs-CZ" sz="840" dirty="0" smtClean="0">
                <a:solidFill>
                  <a:schemeClr val="tx1"/>
                </a:solidFill>
              </a:rPr>
              <a:t>  d) při </a:t>
            </a:r>
            <a:r>
              <a:rPr lang="cs-CZ" sz="840" dirty="0" smtClean="0">
                <a:solidFill>
                  <a:schemeClr val="tx1"/>
                </a:solidFill>
              </a:rPr>
              <a:t>měření ráno má člověk podvědomou tendenci více propínat </a:t>
            </a:r>
            <a:r>
              <a:rPr lang="cs-CZ" sz="840" dirty="0" smtClean="0">
                <a:solidFill>
                  <a:schemeClr val="tx1"/>
                </a:solidFill>
              </a:rPr>
              <a:t>postavu</a:t>
            </a:r>
            <a:endParaRPr lang="cs-CZ" sz="840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se v ženském těle produkuje hormon testosteron?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nikde, protože ženy nemají varlata    b) </a:t>
            </a:r>
            <a:r>
              <a:rPr lang="cs-CZ" b="1" u="sng" dirty="0" smtClean="0">
                <a:solidFill>
                  <a:schemeClr val="tx1"/>
                </a:solidFill>
              </a:rPr>
              <a:t>ve vaječnících a kůře nadledvinek</a:t>
            </a:r>
            <a:r>
              <a:rPr lang="cs-CZ" dirty="0" smtClean="0">
                <a:solidFill>
                  <a:schemeClr val="tx1"/>
                </a:solidFill>
              </a:rPr>
              <a:t>    c) v šišince    d) v brzlíku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Jakou chuť má žluč?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sladkou    b) slanou    c) kyselou    d) </a:t>
            </a:r>
            <a:r>
              <a:rPr lang="cs-CZ" b="1" u="sng" dirty="0" smtClean="0">
                <a:solidFill>
                  <a:schemeClr val="tx1"/>
                </a:solidFill>
              </a:rPr>
              <a:t>hořkou</a:t>
            </a:r>
            <a:r>
              <a:rPr lang="cs-CZ" b="1" dirty="0" smtClean="0">
                <a:solidFill>
                  <a:schemeClr val="tx1"/>
                </a:solidFill>
              </a:rPr>
              <a:t> 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96</Words>
  <Application>Microsoft Office PowerPoint</Application>
  <PresentationFormat>Vlastní</PresentationFormat>
  <Paragraphs>35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25</cp:revision>
  <dcterms:created xsi:type="dcterms:W3CDTF">2014-09-04T06:50:31Z</dcterms:created>
  <dcterms:modified xsi:type="dcterms:W3CDTF">2015-02-01T16:36:38Z</dcterms:modified>
</cp:coreProperties>
</file>