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44" y="-84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nazývá vrstva kůže mezi pokožkou a podkožním tukovým vazivem?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 a) </a:t>
            </a:r>
            <a:r>
              <a:rPr lang="cs-CZ" dirty="0" err="1" smtClean="0">
                <a:solidFill>
                  <a:schemeClr val="tx1"/>
                </a:solidFill>
              </a:rPr>
              <a:t>švára</a:t>
            </a:r>
            <a:r>
              <a:rPr lang="cs-CZ" dirty="0" smtClean="0">
                <a:solidFill>
                  <a:schemeClr val="tx1"/>
                </a:solidFill>
              </a:rPr>
              <a:t>    b) </a:t>
            </a:r>
            <a:r>
              <a:rPr lang="cs-CZ" dirty="0" err="1" smtClean="0">
                <a:solidFill>
                  <a:schemeClr val="tx1"/>
                </a:solidFill>
              </a:rPr>
              <a:t>šmára</a:t>
            </a:r>
            <a:r>
              <a:rPr lang="cs-CZ" dirty="0" smtClean="0">
                <a:solidFill>
                  <a:schemeClr val="tx1"/>
                </a:solidFill>
              </a:rPr>
              <a:t>     c) </a:t>
            </a:r>
            <a:r>
              <a:rPr lang="cs-CZ" dirty="0" err="1" smtClean="0">
                <a:solidFill>
                  <a:schemeClr val="tx1"/>
                </a:solidFill>
              </a:rPr>
              <a:t>šlára</a:t>
            </a:r>
            <a:r>
              <a:rPr lang="cs-CZ" dirty="0" smtClean="0">
                <a:solidFill>
                  <a:schemeClr val="tx1"/>
                </a:solidFill>
              </a:rPr>
              <a:t>    d) škára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lidském těle bys hledal(a) bránici?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přibližně v pase tj. na rozhraní dutiny břišní a pánevní    b) v lebeční dutině    c) na rozhraní dutiny břišní a hrudního koše    d) na rozhraní krku a trupu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 prst na lidské noze je tvořen méně články než ostatní prsty nohy?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malíček    b) prostředníček    c) prsteníček    d) palec 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S nedostatkem jakého hormonu v těle souvisí </a:t>
            </a:r>
            <a:r>
              <a:rPr lang="cs-CZ" b="1" dirty="0" smtClean="0">
                <a:solidFill>
                  <a:schemeClr val="tx1"/>
                </a:solidFill>
              </a:rPr>
              <a:t>nemocnění </a:t>
            </a:r>
            <a:r>
              <a:rPr lang="cs-CZ" b="1" dirty="0" smtClean="0">
                <a:solidFill>
                  <a:schemeClr val="tx1"/>
                </a:solidFill>
              </a:rPr>
              <a:t>zvané diabetes (=cukrovka)?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testosteronu    b) adrenalinu   c) inzulinu    d) </a:t>
            </a:r>
            <a:r>
              <a:rPr lang="cs-CZ" dirty="0" err="1" smtClean="0">
                <a:solidFill>
                  <a:schemeClr val="tx1"/>
                </a:solidFill>
              </a:rPr>
              <a:t>glukagonu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40" b="1" dirty="0" smtClean="0">
                <a:solidFill>
                  <a:schemeClr val="tx1"/>
                </a:solidFill>
              </a:rPr>
              <a:t>Co je to </a:t>
            </a:r>
            <a:r>
              <a:rPr lang="cs-CZ" sz="840" b="1" dirty="0" err="1" smtClean="0">
                <a:solidFill>
                  <a:schemeClr val="tx1"/>
                </a:solidFill>
              </a:rPr>
              <a:t>celiakie</a:t>
            </a:r>
            <a:r>
              <a:rPr lang="cs-CZ" sz="840" b="1" dirty="0" smtClean="0">
                <a:solidFill>
                  <a:schemeClr val="tx1"/>
                </a:solidFill>
              </a:rPr>
              <a:t>?</a:t>
            </a:r>
          </a:p>
          <a:p>
            <a:r>
              <a:rPr lang="cs-CZ" sz="840" dirty="0" smtClean="0">
                <a:solidFill>
                  <a:schemeClr val="tx1"/>
                </a:solidFill>
              </a:rPr>
              <a:t>a) estetický neduh projevující se hrbolatou pokožkou především v oblasti hýždí a stehen    </a:t>
            </a:r>
          </a:p>
          <a:p>
            <a:r>
              <a:rPr lang="cs-CZ" sz="840" dirty="0" smtClean="0">
                <a:solidFill>
                  <a:schemeClr val="tx1"/>
                </a:solidFill>
              </a:rPr>
              <a:t>b) průjmové onemocnění způsobené přemnožením bakterie E. </a:t>
            </a:r>
            <a:r>
              <a:rPr lang="cs-CZ" sz="840" dirty="0" err="1" smtClean="0">
                <a:solidFill>
                  <a:schemeClr val="tx1"/>
                </a:solidFill>
              </a:rPr>
              <a:t>coli</a:t>
            </a:r>
            <a:r>
              <a:rPr lang="cs-CZ" sz="840" dirty="0" smtClean="0">
                <a:solidFill>
                  <a:schemeClr val="tx1"/>
                </a:solidFill>
              </a:rPr>
              <a:t> v trávicím traktu    </a:t>
            </a:r>
          </a:p>
          <a:p>
            <a:r>
              <a:rPr lang="cs-CZ" sz="840" dirty="0" smtClean="0">
                <a:solidFill>
                  <a:schemeClr val="tx1"/>
                </a:solidFill>
              </a:rPr>
              <a:t>c) chronické onemocnění sliznice tenkého střeva způsobené nesnášenlivostí lepku  </a:t>
            </a:r>
            <a:endParaRPr lang="cs-CZ" sz="840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0" y="103969"/>
            <a:ext cx="378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mtClean="0"/>
              <a:t>  14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nazývá vrstva kůže mezi pokožkou a podkožním tukovým vazivem?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 a) </a:t>
            </a:r>
            <a:r>
              <a:rPr lang="cs-CZ" dirty="0" err="1" smtClean="0">
                <a:solidFill>
                  <a:schemeClr val="tx1"/>
                </a:solidFill>
              </a:rPr>
              <a:t>švára</a:t>
            </a:r>
            <a:r>
              <a:rPr lang="cs-CZ" dirty="0" smtClean="0">
                <a:solidFill>
                  <a:schemeClr val="tx1"/>
                </a:solidFill>
              </a:rPr>
              <a:t>    b) </a:t>
            </a:r>
            <a:r>
              <a:rPr lang="cs-CZ" dirty="0" err="1" smtClean="0">
                <a:solidFill>
                  <a:schemeClr val="tx1"/>
                </a:solidFill>
              </a:rPr>
              <a:t>šmára</a:t>
            </a:r>
            <a:r>
              <a:rPr lang="cs-CZ" dirty="0" smtClean="0">
                <a:solidFill>
                  <a:schemeClr val="tx1"/>
                </a:solidFill>
              </a:rPr>
              <a:t>     c) </a:t>
            </a:r>
            <a:r>
              <a:rPr lang="cs-CZ" dirty="0" err="1" smtClean="0">
                <a:solidFill>
                  <a:schemeClr val="tx1"/>
                </a:solidFill>
              </a:rPr>
              <a:t>šlára</a:t>
            </a:r>
            <a:r>
              <a:rPr lang="cs-CZ" dirty="0" smtClean="0">
                <a:solidFill>
                  <a:schemeClr val="tx1"/>
                </a:solidFill>
              </a:rPr>
              <a:t>    d) </a:t>
            </a:r>
            <a:r>
              <a:rPr lang="cs-CZ" b="1" u="sng" dirty="0" smtClean="0">
                <a:solidFill>
                  <a:schemeClr val="tx1"/>
                </a:solidFill>
              </a:rPr>
              <a:t>škára</a:t>
            </a:r>
            <a:r>
              <a:rPr lang="cs-CZ" b="1" dirty="0" smtClean="0">
                <a:solidFill>
                  <a:schemeClr val="tx1"/>
                </a:solidFill>
              </a:rPr>
              <a:t> 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lidském těle bys hledal(a) bránici?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přibližně v pase tj. na rozhraní dutiny břišní a pánevní    b) v lebeční dutině    c) </a:t>
            </a:r>
            <a:r>
              <a:rPr lang="cs-CZ" b="1" u="sng" dirty="0" smtClean="0">
                <a:solidFill>
                  <a:schemeClr val="tx1"/>
                </a:solidFill>
              </a:rPr>
              <a:t>na rozhraní dutiny břišní a hrudního koše</a:t>
            </a:r>
            <a:r>
              <a:rPr lang="cs-CZ" b="1" dirty="0" smtClean="0">
                <a:solidFill>
                  <a:schemeClr val="tx1"/>
                </a:solidFill>
              </a:rPr>
              <a:t>    </a:t>
            </a:r>
            <a:r>
              <a:rPr lang="cs-CZ" dirty="0" smtClean="0">
                <a:solidFill>
                  <a:schemeClr val="tx1"/>
                </a:solidFill>
              </a:rPr>
              <a:t>d) na rozhraní krku a trupu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 prst na lidské noze je tvořen méně články než ostatní prsty nohy?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malíček    b) prostředníček    c) prsteníček    d) </a:t>
            </a:r>
            <a:r>
              <a:rPr lang="cs-CZ" b="1" u="sng" dirty="0" smtClean="0">
                <a:solidFill>
                  <a:schemeClr val="tx1"/>
                </a:solidFill>
              </a:rPr>
              <a:t>palec</a:t>
            </a:r>
            <a:r>
              <a:rPr lang="cs-CZ" dirty="0" smtClean="0">
                <a:solidFill>
                  <a:schemeClr val="tx1"/>
                </a:solidFill>
              </a:rPr>
              <a:t> 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S nedostatkem jakého hormonu v těle souvisí </a:t>
            </a:r>
            <a:r>
              <a:rPr lang="cs-CZ" b="1" dirty="0" smtClean="0">
                <a:solidFill>
                  <a:schemeClr val="tx1"/>
                </a:solidFill>
              </a:rPr>
              <a:t>nemocnění </a:t>
            </a:r>
            <a:r>
              <a:rPr lang="cs-CZ" b="1" dirty="0" smtClean="0">
                <a:solidFill>
                  <a:schemeClr val="tx1"/>
                </a:solidFill>
              </a:rPr>
              <a:t>zvané diabetes (=cukrovka)?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testosteronu    b) adrenalinu   c) </a:t>
            </a:r>
            <a:r>
              <a:rPr lang="cs-CZ" b="1" u="sng" dirty="0" smtClean="0">
                <a:solidFill>
                  <a:schemeClr val="tx1"/>
                </a:solidFill>
              </a:rPr>
              <a:t>inzulinu</a:t>
            </a:r>
            <a:r>
              <a:rPr lang="cs-CZ" dirty="0" smtClean="0">
                <a:solidFill>
                  <a:schemeClr val="tx1"/>
                </a:solidFill>
              </a:rPr>
              <a:t>    d) </a:t>
            </a:r>
            <a:r>
              <a:rPr lang="cs-CZ" dirty="0" err="1" smtClean="0">
                <a:solidFill>
                  <a:schemeClr val="tx1"/>
                </a:solidFill>
              </a:rPr>
              <a:t>glukagonu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40" b="1" dirty="0" smtClean="0">
                <a:solidFill>
                  <a:schemeClr val="tx1"/>
                </a:solidFill>
              </a:rPr>
              <a:t>Co je to </a:t>
            </a:r>
            <a:r>
              <a:rPr lang="cs-CZ" sz="840" b="1" dirty="0" err="1" smtClean="0">
                <a:solidFill>
                  <a:schemeClr val="tx1"/>
                </a:solidFill>
              </a:rPr>
              <a:t>celiakie</a:t>
            </a:r>
            <a:r>
              <a:rPr lang="cs-CZ" sz="840" b="1" dirty="0" smtClean="0">
                <a:solidFill>
                  <a:schemeClr val="tx1"/>
                </a:solidFill>
              </a:rPr>
              <a:t>?</a:t>
            </a:r>
          </a:p>
          <a:p>
            <a:r>
              <a:rPr lang="cs-CZ" sz="840" dirty="0" smtClean="0">
                <a:solidFill>
                  <a:schemeClr val="tx1"/>
                </a:solidFill>
              </a:rPr>
              <a:t>a) estetický neduh projevující se hrbolatou pokožkou především v oblasti hýždí a stehen    </a:t>
            </a:r>
          </a:p>
          <a:p>
            <a:r>
              <a:rPr lang="cs-CZ" sz="840" dirty="0" smtClean="0">
                <a:solidFill>
                  <a:schemeClr val="tx1"/>
                </a:solidFill>
              </a:rPr>
              <a:t>b) průjmové onemocnění způsobené přemnožením bakterie E. </a:t>
            </a:r>
            <a:r>
              <a:rPr lang="cs-CZ" sz="840" dirty="0" err="1" smtClean="0">
                <a:solidFill>
                  <a:schemeClr val="tx1"/>
                </a:solidFill>
              </a:rPr>
              <a:t>coli</a:t>
            </a:r>
            <a:r>
              <a:rPr lang="cs-CZ" sz="840" dirty="0" smtClean="0">
                <a:solidFill>
                  <a:schemeClr val="tx1"/>
                </a:solidFill>
              </a:rPr>
              <a:t> v trávicím traktu    </a:t>
            </a:r>
          </a:p>
          <a:p>
            <a:r>
              <a:rPr lang="cs-CZ" sz="840" dirty="0" smtClean="0">
                <a:solidFill>
                  <a:schemeClr val="tx1"/>
                </a:solidFill>
              </a:rPr>
              <a:t>c) </a:t>
            </a:r>
            <a:r>
              <a:rPr lang="cs-CZ" sz="840" b="1" u="sng" dirty="0" smtClean="0">
                <a:solidFill>
                  <a:schemeClr val="tx1"/>
                </a:solidFill>
              </a:rPr>
              <a:t>chronické onemocnění sliznice tenkého střeva způsobené nesnášenlivostí lepku</a:t>
            </a:r>
            <a:r>
              <a:rPr lang="cs-CZ" sz="840" b="1" dirty="0" smtClean="0">
                <a:solidFill>
                  <a:schemeClr val="tx1"/>
                </a:solidFill>
              </a:rPr>
              <a:t>  </a:t>
            </a:r>
            <a:endParaRPr lang="cs-CZ" sz="840" b="1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152</Words>
  <Application>Microsoft Office PowerPoint</Application>
  <PresentationFormat>Vlastní</PresentationFormat>
  <Paragraphs>37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 Marta Dvořáková</cp:lastModifiedBy>
  <cp:revision>25</cp:revision>
  <dcterms:created xsi:type="dcterms:W3CDTF">2014-09-04T06:50:31Z</dcterms:created>
  <dcterms:modified xsi:type="dcterms:W3CDTF">2015-01-31T17:03:22Z</dcterms:modified>
</cp:coreProperties>
</file>