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5329238" cy="3779838"/>
  <p:notesSz cx="6858000" cy="9144000"/>
  <p:defaultTextStyle>
    <a:defPPr>
      <a:defRPr lang="cs-CZ"/>
    </a:defPPr>
    <a:lvl1pPr marL="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7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43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1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687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86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030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202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375" algn="l" defTabSz="52034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31C1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44" y="-84"/>
      </p:cViewPr>
      <p:guideLst>
        <p:guide orient="horz" pos="1191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BCC73-22AD-46A9-B28B-93BA4E2AFA7B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012825" y="685800"/>
            <a:ext cx="48323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8A901-9B83-4C8E-89A6-9F1402AD61E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6229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92458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38687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84916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31145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77374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523603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69832" algn="l" defTabSz="1292458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8A901-9B83-4C8E-89A6-9F1402AD61E7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95" y="1174201"/>
            <a:ext cx="4529852" cy="81021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99387" y="2141908"/>
            <a:ext cx="3730467" cy="965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3863698" y="151370"/>
            <a:ext cx="1199079" cy="32251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66462" y="151370"/>
            <a:ext cx="3508416" cy="32251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0974" y="2428897"/>
            <a:ext cx="4529852" cy="75071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20974" y="1602058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7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4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1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406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30086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6103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2120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813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66463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709031" y="881964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5" y="846089"/>
            <a:ext cx="2354671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66465" y="1198699"/>
            <a:ext cx="2354671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72" indent="0">
              <a:buNone/>
              <a:defRPr sz="1100" b="1"/>
            </a:lvl2pPr>
            <a:lvl3pPr marL="520343" indent="0">
              <a:buNone/>
              <a:defRPr sz="1000" b="1"/>
            </a:lvl3pPr>
            <a:lvl4pPr marL="780515" indent="0">
              <a:buNone/>
              <a:defRPr sz="900" b="1"/>
            </a:lvl4pPr>
            <a:lvl5pPr marL="1040687" indent="0">
              <a:buNone/>
              <a:defRPr sz="900" b="1"/>
            </a:lvl5pPr>
            <a:lvl6pPr marL="1300860" indent="0">
              <a:buNone/>
              <a:defRPr sz="900" b="1"/>
            </a:lvl6pPr>
            <a:lvl7pPr marL="1561030" indent="0">
              <a:buNone/>
              <a:defRPr sz="900" b="1"/>
            </a:lvl7pPr>
            <a:lvl8pPr marL="1821202" indent="0">
              <a:buNone/>
              <a:defRPr sz="900" b="1"/>
            </a:lvl8pPr>
            <a:lvl9pPr marL="2081375" indent="0">
              <a:buNone/>
              <a:defRPr sz="9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6464" y="150493"/>
            <a:ext cx="1753283" cy="640474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83585" y="150495"/>
            <a:ext cx="2979191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66464" y="790967"/>
            <a:ext cx="1753283" cy="258551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4569" y="2645888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44569" y="337737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172" indent="0">
              <a:buNone/>
              <a:defRPr sz="1600"/>
            </a:lvl2pPr>
            <a:lvl3pPr marL="520343" indent="0">
              <a:buNone/>
              <a:defRPr sz="1400"/>
            </a:lvl3pPr>
            <a:lvl4pPr marL="780515" indent="0">
              <a:buNone/>
              <a:defRPr sz="1100"/>
            </a:lvl4pPr>
            <a:lvl5pPr marL="1040687" indent="0">
              <a:buNone/>
              <a:defRPr sz="1100"/>
            </a:lvl5pPr>
            <a:lvl6pPr marL="1300860" indent="0">
              <a:buNone/>
              <a:defRPr sz="1100"/>
            </a:lvl6pPr>
            <a:lvl7pPr marL="1561030" indent="0">
              <a:buNone/>
              <a:defRPr sz="1100"/>
            </a:lvl7pPr>
            <a:lvl8pPr marL="1821202" indent="0">
              <a:buNone/>
              <a:defRPr sz="1100"/>
            </a:lvl8pPr>
            <a:lvl9pPr marL="2081375" indent="0">
              <a:buNone/>
              <a:defRPr sz="11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44569" y="2958250"/>
            <a:ext cx="3197543" cy="443605"/>
          </a:xfrm>
        </p:spPr>
        <p:txBody>
          <a:bodyPr/>
          <a:lstStyle>
            <a:lvl1pPr marL="0" indent="0">
              <a:buNone/>
              <a:defRPr sz="900"/>
            </a:lvl1pPr>
            <a:lvl2pPr marL="260172" indent="0">
              <a:buNone/>
              <a:defRPr sz="700"/>
            </a:lvl2pPr>
            <a:lvl3pPr marL="520343" indent="0">
              <a:buNone/>
              <a:defRPr sz="500"/>
            </a:lvl3pPr>
            <a:lvl4pPr marL="780515" indent="0">
              <a:buNone/>
              <a:defRPr sz="500"/>
            </a:lvl4pPr>
            <a:lvl5pPr marL="1040687" indent="0">
              <a:buNone/>
              <a:defRPr sz="500"/>
            </a:lvl5pPr>
            <a:lvl6pPr marL="1300860" indent="0">
              <a:buNone/>
              <a:defRPr sz="500"/>
            </a:lvl6pPr>
            <a:lvl7pPr marL="1561030" indent="0">
              <a:buNone/>
              <a:defRPr sz="500"/>
            </a:lvl7pPr>
            <a:lvl8pPr marL="1821202" indent="0">
              <a:buNone/>
              <a:defRPr sz="500"/>
            </a:lvl8pPr>
            <a:lvl9pPr marL="2081375" indent="0">
              <a:buNone/>
              <a:defRPr sz="5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66463" y="151370"/>
            <a:ext cx="4796315" cy="629973"/>
          </a:xfrm>
          <a:prstGeom prst="rect">
            <a:avLst/>
          </a:prstGeom>
        </p:spPr>
        <p:txBody>
          <a:bodyPr vert="horz" lIns="52035" tIns="26018" rIns="52035" bIns="26018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66463" y="881964"/>
            <a:ext cx="4796315" cy="2494518"/>
          </a:xfrm>
          <a:prstGeom prst="rect">
            <a:avLst/>
          </a:prstGeom>
        </p:spPr>
        <p:txBody>
          <a:bodyPr vert="horz" lIns="52035" tIns="26018" rIns="52035" bIns="26018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66463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8AA2-5A23-49B5-97B5-3CBA11DA6D29}" type="datetimeFigureOut">
              <a:rPr lang="cs-CZ" smtClean="0"/>
              <a:pPr/>
              <a:t>31.1.2015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820824" y="3503350"/>
            <a:ext cx="1687593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3819289" y="3503350"/>
            <a:ext cx="1243488" cy="201241"/>
          </a:xfrm>
          <a:prstGeom prst="rect">
            <a:avLst/>
          </a:prstGeom>
        </p:spPr>
        <p:txBody>
          <a:bodyPr vert="horz" lIns="52035" tIns="26018" rIns="52035" bIns="26018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4095-8EB8-406C-9893-F4549AAB872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343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29" indent="-195129" algn="l" defTabSz="52034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780" indent="-162608" algn="l" defTabSz="520343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3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02" indent="-130086" algn="l" defTabSz="520343" rtl="0" eaLnBrk="1" latinLnBrk="0" hangingPunct="1">
        <a:spcBef>
          <a:spcPct val="20000"/>
        </a:spcBef>
        <a:buFont typeface="Arial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773" indent="-130086" algn="l" defTabSz="520343" rtl="0" eaLnBrk="1" latinLnBrk="0" hangingPunct="1">
        <a:spcBef>
          <a:spcPct val="20000"/>
        </a:spcBef>
        <a:buFont typeface="Arial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0945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117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288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460" indent="-130086" algn="l" defTabSz="520343" rtl="0" eaLnBrk="1" latinLnBrk="0" hangingPunct="1">
        <a:spcBef>
          <a:spcPct val="20000"/>
        </a:spcBef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7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43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1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687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86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030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202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375" algn="l" defTabSz="52034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zvaný šišinka </a:t>
            </a:r>
            <a:r>
              <a:rPr lang="cs-CZ" b="1" dirty="0" smtClean="0">
                <a:solidFill>
                  <a:schemeClr val="tx1"/>
                </a:solidFill>
              </a:rPr>
              <a:t>(tzv. </a:t>
            </a:r>
            <a:r>
              <a:rPr lang="cs-CZ" b="1" dirty="0" smtClean="0">
                <a:solidFill>
                  <a:schemeClr val="tx1"/>
                </a:solidFill>
              </a:rPr>
              <a:t>„třetí oko“)?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v uchu     b) v pánvi    c) v mozku     d) pod bradou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Jak nebo čím se liší slezina a slinivky?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nijak, jedná se o synonymické výrazy    b) slinivka je orgánem trávicí soustavy a slezina soustavy cévní a imunitní    c) slezina je orgánem trávicí soustavy a slinivka soustavy cévní a imunitní    d) obě patří do soustavy dýchací, slinivka ovšem produkuje sliny a slezina sliz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ze svalů lidského těla je nejmohutnější (latinsky se nazývá </a:t>
            </a:r>
            <a:r>
              <a:rPr lang="cs-CZ" b="1" dirty="0" err="1" smtClean="0">
                <a:solidFill>
                  <a:schemeClr val="tx1"/>
                </a:solidFill>
              </a:rPr>
              <a:t>maximus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b="1" dirty="0" err="1" smtClean="0">
                <a:solidFill>
                  <a:schemeClr val="tx1"/>
                </a:solidFill>
              </a:rPr>
              <a:t>gluteus</a:t>
            </a:r>
            <a:r>
              <a:rPr lang="cs-CZ" b="1" dirty="0" smtClean="0">
                <a:solidFill>
                  <a:schemeClr val="tx1"/>
                </a:solidFill>
              </a:rPr>
              <a:t>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čtyřhlavý </a:t>
            </a:r>
            <a:r>
              <a:rPr lang="cs-CZ" dirty="0" smtClean="0">
                <a:solidFill>
                  <a:schemeClr val="tx1"/>
                </a:solidFill>
              </a:rPr>
              <a:t>sval stehenní     b) trojhlavý sval pažní    c) široký sval zádový    </a:t>
            </a:r>
            <a:endParaRPr lang="cs-CZ" dirty="0" smtClean="0">
              <a:solidFill>
                <a:schemeClr val="tx1"/>
              </a:solidFill>
            </a:endParaRP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velký sval hýžďový 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barvivo, které způsobuje žlutou barvu moči?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hemoglobin    b) melatonin    c) bilirubin    d) chlorofyl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části trávicí soustavy vzniká enzym pepsin?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dutině ústní    b) v žaludku    c) v tenkém střevě    d) v tlustém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92851" y="103969"/>
            <a:ext cx="214314" cy="214314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103969"/>
            <a:ext cx="3786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17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aoblený obdélník 12"/>
          <p:cNvSpPr/>
          <p:nvPr/>
        </p:nvSpPr>
        <p:spPr>
          <a:xfrm>
            <a:off x="807231" y="246845"/>
            <a:ext cx="4286280" cy="714380"/>
          </a:xfrm>
          <a:prstGeom prst="roundRect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Kde v lidském těle bys hledal(a) útvar zvaný šišinka (tzv. „třetí oko“)?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 a) v uchu     b) v pánvi    c) </a:t>
            </a:r>
            <a:r>
              <a:rPr lang="cs-CZ" b="1" u="sng" dirty="0" smtClean="0">
                <a:solidFill>
                  <a:schemeClr val="tx1"/>
                </a:solidFill>
              </a:rPr>
              <a:t>v mozku</a:t>
            </a:r>
            <a:r>
              <a:rPr lang="cs-CZ" dirty="0" smtClean="0">
                <a:solidFill>
                  <a:schemeClr val="tx1"/>
                </a:solidFill>
              </a:rPr>
              <a:t>     d) pod bradou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4" name="Elipsa 13"/>
          <p:cNvSpPr/>
          <p:nvPr/>
        </p:nvSpPr>
        <p:spPr>
          <a:xfrm>
            <a:off x="235727" y="389721"/>
            <a:ext cx="500066" cy="500066"/>
          </a:xfrm>
          <a:prstGeom prst="ellipse">
            <a:avLst/>
          </a:prstGeom>
          <a:solidFill>
            <a:srgbClr val="31C1E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1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5" name="Zaoblený obdélník 14"/>
          <p:cNvSpPr/>
          <p:nvPr/>
        </p:nvSpPr>
        <p:spPr>
          <a:xfrm>
            <a:off x="807231" y="961225"/>
            <a:ext cx="4286280" cy="642942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sz="850" b="1" dirty="0" smtClean="0">
                <a:solidFill>
                  <a:schemeClr val="tx1"/>
                </a:solidFill>
              </a:rPr>
              <a:t>Jak nebo čím se liší slezina a slinivky?</a:t>
            </a:r>
          </a:p>
          <a:p>
            <a:r>
              <a:rPr lang="cs-CZ" sz="850" dirty="0" smtClean="0">
                <a:solidFill>
                  <a:schemeClr val="tx1"/>
                </a:solidFill>
              </a:rPr>
              <a:t>a) nijak, jedná se o synonymické výrazy    b) </a:t>
            </a:r>
            <a:r>
              <a:rPr lang="cs-CZ" sz="850" b="1" u="sng" dirty="0" smtClean="0">
                <a:solidFill>
                  <a:schemeClr val="tx1"/>
                </a:solidFill>
              </a:rPr>
              <a:t>slinivka je orgánem trávicí soustavy a slezina soustavy cévní a imunitní</a:t>
            </a:r>
            <a:r>
              <a:rPr lang="cs-CZ" sz="850" b="1" dirty="0" smtClean="0">
                <a:solidFill>
                  <a:schemeClr val="tx1"/>
                </a:solidFill>
              </a:rPr>
              <a:t> </a:t>
            </a:r>
            <a:r>
              <a:rPr lang="cs-CZ" sz="850" dirty="0" smtClean="0">
                <a:solidFill>
                  <a:schemeClr val="tx1"/>
                </a:solidFill>
              </a:rPr>
              <a:t>   c) slezina je orgánem trávicí soustavy a slinivka soustavy cévní a imunitní    d) obě patří do soustavy dýchací, slinivka ovšem produkuje sliny a slezina sliz</a:t>
            </a:r>
            <a:endParaRPr lang="cs-CZ" sz="850" dirty="0">
              <a:solidFill>
                <a:schemeClr val="tx1"/>
              </a:solidFill>
            </a:endParaRPr>
          </a:p>
        </p:txBody>
      </p:sp>
      <p:sp>
        <p:nvSpPr>
          <p:cNvPr id="17" name="Elipsa 16"/>
          <p:cNvSpPr/>
          <p:nvPr/>
        </p:nvSpPr>
        <p:spPr>
          <a:xfrm>
            <a:off x="235727" y="1032663"/>
            <a:ext cx="500066" cy="50006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2</a:t>
            </a:r>
            <a:endParaRPr lang="cs-CZ" sz="1600" dirty="0"/>
          </a:p>
        </p:txBody>
      </p:sp>
      <p:sp>
        <p:nvSpPr>
          <p:cNvPr id="18" name="Elipsa 17"/>
          <p:cNvSpPr/>
          <p:nvPr/>
        </p:nvSpPr>
        <p:spPr>
          <a:xfrm>
            <a:off x="235727" y="1675605"/>
            <a:ext cx="500066" cy="50006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3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19" name="Elipsa 18"/>
          <p:cNvSpPr/>
          <p:nvPr/>
        </p:nvSpPr>
        <p:spPr>
          <a:xfrm>
            <a:off x="235727" y="2318547"/>
            <a:ext cx="500066" cy="500066"/>
          </a:xfrm>
          <a:prstGeom prst="ellipse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4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0" name="Elipsa 19"/>
          <p:cNvSpPr/>
          <p:nvPr/>
        </p:nvSpPr>
        <p:spPr>
          <a:xfrm>
            <a:off x="235727" y="2961489"/>
            <a:ext cx="500066" cy="50006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</a:rPr>
              <a:t>5</a:t>
            </a:r>
            <a:endParaRPr lang="cs-CZ" sz="1600" dirty="0">
              <a:solidFill>
                <a:schemeClr val="tx1"/>
              </a:solidFill>
            </a:endParaRPr>
          </a:p>
        </p:txBody>
      </p:sp>
      <p:sp>
        <p:nvSpPr>
          <p:cNvPr id="21" name="Zaoblený obdélník 20"/>
          <p:cNvSpPr/>
          <p:nvPr/>
        </p:nvSpPr>
        <p:spPr>
          <a:xfrm>
            <a:off x="807231" y="2890051"/>
            <a:ext cx="4286280" cy="642942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Který ze svalů lidského těla je nejmohutnější (latinsky se nazývá </a:t>
            </a:r>
            <a:r>
              <a:rPr lang="cs-CZ" b="1" dirty="0" err="1" smtClean="0">
                <a:solidFill>
                  <a:schemeClr val="tx1"/>
                </a:solidFill>
              </a:rPr>
              <a:t>maximus</a:t>
            </a:r>
            <a:r>
              <a:rPr lang="cs-CZ" b="1" dirty="0" smtClean="0">
                <a:solidFill>
                  <a:schemeClr val="tx1"/>
                </a:solidFill>
              </a:rPr>
              <a:t> </a:t>
            </a:r>
            <a:r>
              <a:rPr lang="cs-CZ" b="1" dirty="0" err="1" smtClean="0">
                <a:solidFill>
                  <a:schemeClr val="tx1"/>
                </a:solidFill>
              </a:rPr>
              <a:t>gluteus</a:t>
            </a:r>
            <a:r>
              <a:rPr lang="cs-CZ" b="1" dirty="0" smtClean="0">
                <a:solidFill>
                  <a:schemeClr val="tx1"/>
                </a:solidFill>
              </a:rPr>
              <a:t>)?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čtyřhlavý sval stehenní     b) trojhlavý sval pažní    c) široký sval zádový    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d</a:t>
            </a:r>
            <a:r>
              <a:rPr lang="cs-CZ" dirty="0" smtClean="0">
                <a:solidFill>
                  <a:schemeClr val="tx1"/>
                </a:solidFill>
              </a:rPr>
              <a:t>) </a:t>
            </a:r>
            <a:r>
              <a:rPr lang="cs-CZ" b="1" u="sng" dirty="0" smtClean="0">
                <a:solidFill>
                  <a:schemeClr val="tx1"/>
                </a:solidFill>
              </a:rPr>
              <a:t>velký sval hýžďový</a:t>
            </a:r>
            <a:r>
              <a:rPr lang="cs-CZ" b="1" dirty="0" smtClean="0">
                <a:solidFill>
                  <a:schemeClr val="tx1"/>
                </a:solidFill>
              </a:rPr>
              <a:t>  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22" name="Zaoblený obdélník 21"/>
          <p:cNvSpPr/>
          <p:nvPr/>
        </p:nvSpPr>
        <p:spPr>
          <a:xfrm>
            <a:off x="807231" y="1604167"/>
            <a:ext cx="4286280" cy="642942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Jak se nazývá barvivo, které způsobuje žlutou barvu moči?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hemoglobin    b) melatonin    c) </a:t>
            </a:r>
            <a:r>
              <a:rPr lang="cs-CZ" b="1" u="sng" dirty="0" smtClean="0">
                <a:solidFill>
                  <a:schemeClr val="tx1"/>
                </a:solidFill>
              </a:rPr>
              <a:t>bilirubin</a:t>
            </a:r>
            <a:r>
              <a:rPr lang="cs-CZ" dirty="0" smtClean="0">
                <a:solidFill>
                  <a:schemeClr val="tx1"/>
                </a:solidFill>
              </a:rPr>
              <a:t>    d) chlorofyl 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3" name="Zaoblený obdélník 22"/>
          <p:cNvSpPr/>
          <p:nvPr/>
        </p:nvSpPr>
        <p:spPr>
          <a:xfrm>
            <a:off x="807231" y="2247109"/>
            <a:ext cx="4286280" cy="642942"/>
          </a:xfrm>
          <a:prstGeom prst="round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246" tIns="64623" rIns="129246" bIns="64623" rtlCol="0" anchor="ctr"/>
          <a:lstStyle/>
          <a:p>
            <a:r>
              <a:rPr lang="cs-CZ" b="1" dirty="0" smtClean="0">
                <a:solidFill>
                  <a:schemeClr val="tx1"/>
                </a:solidFill>
              </a:rPr>
              <a:t>V které části trávicí soustavy vzniká enzym pepsin?</a:t>
            </a:r>
          </a:p>
          <a:p>
            <a:r>
              <a:rPr lang="cs-CZ" dirty="0" smtClean="0">
                <a:solidFill>
                  <a:schemeClr val="tx1"/>
                </a:solidFill>
              </a:rPr>
              <a:t>a) v dutině ústní    b) </a:t>
            </a:r>
            <a:r>
              <a:rPr lang="cs-CZ" b="1" u="sng" dirty="0" smtClean="0">
                <a:solidFill>
                  <a:schemeClr val="tx1"/>
                </a:solidFill>
              </a:rPr>
              <a:t>v žaludku</a:t>
            </a:r>
            <a:r>
              <a:rPr lang="cs-CZ" dirty="0" smtClean="0">
                <a:solidFill>
                  <a:schemeClr val="tx1"/>
                </a:solidFill>
              </a:rPr>
              <a:t>    c) v tenkém střevě    d) v tlustém střevě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25" name="Rámeček 24"/>
          <p:cNvSpPr/>
          <p:nvPr/>
        </p:nvSpPr>
        <p:spPr>
          <a:xfrm>
            <a:off x="92851" y="103969"/>
            <a:ext cx="5143536" cy="3571900"/>
          </a:xfrm>
          <a:prstGeom prst="frame">
            <a:avLst>
              <a:gd name="adj1" fmla="val 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6" name="Rámeček 15"/>
          <p:cNvSpPr/>
          <p:nvPr/>
        </p:nvSpPr>
        <p:spPr>
          <a:xfrm>
            <a:off x="0" y="0"/>
            <a:ext cx="5329238" cy="3779838"/>
          </a:xfrm>
          <a:prstGeom prst="frame">
            <a:avLst>
              <a:gd name="adj1" fmla="val 1589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252</Words>
  <Application>Microsoft Office PowerPoint</Application>
  <PresentationFormat>Vlastní</PresentationFormat>
  <Paragraphs>35</Paragraphs>
  <Slides>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Snímek 1</vt:lpstr>
      <vt:lpstr>Snímek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Radka</dc:creator>
  <cp:lastModifiedBy>Radka Marta Dvořáková</cp:lastModifiedBy>
  <cp:revision>24</cp:revision>
  <dcterms:created xsi:type="dcterms:W3CDTF">2014-09-04T06:50:31Z</dcterms:created>
  <dcterms:modified xsi:type="dcterms:W3CDTF">2015-01-31T17:31:59Z</dcterms:modified>
</cp:coreProperties>
</file>