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60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92" r:id="rId2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fld id="{C31DBCCD-C010-46E6-9EE5-271DD4ACEDF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39172E5-741C-43B9-9AA6-3D09DCD82790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45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6DD70A7-AD17-408E-B5BD-288EA1581922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10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379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8EEC244B-4006-49D8-92AB-5A70D0139C37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11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48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82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0301E5C-574A-40B0-8A78-8F54224A6C51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12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584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B3FAECC-EC83-4506-B35A-F1C49DD01DB6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13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68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3BF0B2B-0947-403C-A19A-FED35096B029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14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78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89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C13F049-1F0F-4AC0-A32B-3D6A58F9BF32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15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89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2DD1341-601E-47E4-B07F-789AFD3F907F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16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99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4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771DF34-F335-4B57-A037-25A2A34AA107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17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09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6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D1EB8C1-950C-4003-9852-E34554EDE72A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18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19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98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D61804B-1D9E-4DA8-AE97-761309336131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19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30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D5EFBE4-C616-4D2A-9040-02C36C4A092C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2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15476AC-AACA-4759-90C6-BC1346AE9D9F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20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40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824A85C3-2041-437C-9FDE-FD12027AE1BF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21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50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506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273D9FA-1127-4C95-BC29-8C8E81F1CEBC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22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60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608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0FE6188-37E2-4C57-9D8B-E91EF914E4B3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23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71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710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1225AC6-1B86-46CC-925F-6E07002FDC9B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24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81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01D9628-520E-4B34-B353-2711C0A356E0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25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91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6C89B7F-0EC2-4E57-95FE-11CC8A80746E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26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501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8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0385299-D856-4E5B-AB24-616F686B3078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27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512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8D9299C-BBA9-4378-9916-F312A3DC2EAC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3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66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BD5CB4F-5A17-4B3B-87F3-325E9805A77C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4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8374138-4628-466D-B54D-C30394A28B71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5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86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4BAEC66-A26B-4BA5-A198-C1CD371C4FF8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6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96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B590F5B6-461B-42D5-90A1-11C3A4344731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7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07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4EC010A-662B-4D80-A9E0-9E7D2CC95809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8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17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F8D514F-C7FF-43D9-AD2B-814D81D8B0D0}" type="slidenum">
              <a:rPr lang="es-ES" smtClean="0">
                <a:latin typeface="Times New Roman" pitchFamily="18" charset="0"/>
                <a:ea typeface="Microsoft YaHei" pitchFamily="34" charset="-122"/>
              </a:rPr>
              <a:pPr>
                <a:buFont typeface="Times New Roman" pitchFamily="18" charset="0"/>
                <a:buNone/>
              </a:pPr>
              <a:t>9</a:t>
            </a:fld>
            <a:endParaRPr lang="es-E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277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D079C-5679-49A8-9983-DE859664D6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206FA-9FCF-4AAF-9604-C4CA9AAC181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D939C-3E44-4FA6-A1F1-E5F3EC7E03E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4A404-F90B-45B8-8DDF-AF52F6E9214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ítulo, 2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3238" y="1768475"/>
            <a:ext cx="4457700" cy="24177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03238" y="4338638"/>
            <a:ext cx="4457700" cy="24177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5113338" y="1768475"/>
            <a:ext cx="4459287" cy="49879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6A82A-3629-46EC-9283-33BAEDEA8A8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1929C-1B1F-449B-BE6A-88E0477F0DB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174AA-FDA9-4537-B6D0-98949372C25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4F944-19A9-462B-A24F-9348FB39F7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B6187-F849-40A8-9E09-F9D49328E20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708F5-4429-404D-9451-C4100BBB9A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1725A-AA31-44A6-B3EA-EBE98ADED90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C4E0E-0332-494D-A90F-9EFF151DA7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35636-18D0-4DB7-A1E7-3D60444C950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fld id="{F8BD86F7-8B3E-434E-A86E-1B10BFD63D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RGB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396875" y="0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>
                <a:latin typeface="Calibri" pitchFamily="34" charset="0"/>
              </a:rPr>
              <a:t>Jak vnímáme barvy?</a:t>
            </a:r>
            <a:endParaRPr lang="es-ES" smtClean="0">
              <a:latin typeface="Calibri" pitchFamily="34" charset="0"/>
            </a:endParaRPr>
          </a:p>
        </p:txBody>
      </p:sp>
      <p:pic>
        <p:nvPicPr>
          <p:cNvPr id="2051" name="Obrázek 5" descr="http://upload.wikimedia.org/wikipedia/commons/thumb/e/e8/AdditiveColorMixiing.svg/420px-AdditiveColorMixiing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750" y="1136650"/>
            <a:ext cx="6429375" cy="592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468313" y="7208838"/>
            <a:ext cx="81200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/>
            <a:r>
              <a:rPr lang="cs-CZ" sz="1200">
                <a:cs typeface="Times New Roman" pitchFamily="18" charset="0"/>
              </a:rPr>
              <a:t>Vytvořil Quark 67, creative commons, </a:t>
            </a:r>
            <a:r>
              <a:rPr lang="cs-CZ" sz="1200">
                <a:cs typeface="Times New Roman" pitchFamily="18" charset="0"/>
                <a:hlinkClick r:id="rId4"/>
              </a:rPr>
              <a:t>http://cs.wikipedia.org/wiki/RGB#mediaviewer/Soubor:AdditiveColorMixiing.svg</a:t>
            </a:r>
            <a:endParaRPr lang="cs-CZ" sz="1200"/>
          </a:p>
          <a:p>
            <a:pPr eaLnBrk="0">
              <a:lnSpc>
                <a:spcPct val="100000"/>
              </a:lnSpc>
              <a:buClrTx/>
              <a:buSzTx/>
              <a:buFontTx/>
              <a:buNone/>
            </a:pPr>
            <a:endParaRPr lang="cs-CZ" sz="12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82875" y="582613"/>
            <a:ext cx="5072063" cy="6411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0000" y="636588"/>
            <a:ext cx="4714875" cy="6167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97125" y="708025"/>
            <a:ext cx="5357813" cy="628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11375" y="779463"/>
            <a:ext cx="5572125" cy="617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u="sng" smtClean="0">
                <a:latin typeface="Calibri" pitchFamily="34" charset="0"/>
              </a:rPr>
              <a:t>Prozkoumejte, jak vnímáme barvy </a:t>
            </a:r>
            <a:endParaRPr lang="es-ES" u="sng" smtClean="0">
              <a:latin typeface="Calibri" pitchFamily="34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>
                <a:latin typeface="Calibri" pitchFamily="34" charset="0"/>
              </a:rPr>
              <a:t>Zapište svá pozorování a porovnejte je s ostatními</a:t>
            </a:r>
            <a:endParaRPr lang="es-ES" smtClean="0">
              <a:latin typeface="Calibri" pitchFamily="34" charset="0"/>
            </a:endParaRPr>
          </a:p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>
                <a:latin typeface="Calibri" pitchFamily="34" charset="0"/>
              </a:rPr>
              <a:t>Vysledujte, jestli je nějaký vzorec</a:t>
            </a:r>
            <a:endParaRPr lang="es-ES" smtClean="0">
              <a:latin typeface="Calibri" pitchFamily="34" charset="0"/>
            </a:endParaRPr>
          </a:p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>
                <a:latin typeface="Calibri" pitchFamily="34" charset="0"/>
              </a:rPr>
              <a:t>Vysvětlete Vaše pozorování</a:t>
            </a:r>
            <a:endParaRPr lang="es-ES" smtClean="0">
              <a:latin typeface="Calibri" pitchFamily="34" charset="0"/>
            </a:endParaRPr>
          </a:p>
          <a:p>
            <a:pPr marL="1295400" lvl="2" indent="-287338" eaLnBrk="1">
              <a:buSzPct val="75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s-ES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7063" y="708025"/>
            <a:ext cx="5786437" cy="6018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750" y="708025"/>
            <a:ext cx="6515100" cy="6072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4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u="sng" smtClean="0">
                <a:latin typeface="Calibri" pitchFamily="34" charset="0"/>
              </a:rPr>
              <a:t>Otázky</a:t>
            </a:r>
            <a:endParaRPr lang="es-ES" u="sng" smtClean="0">
              <a:latin typeface="Calibri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922463"/>
            <a:ext cx="9070975" cy="4714875"/>
          </a:xfrm>
        </p:spPr>
        <p:txBody>
          <a:bodyPr tIns="24695" anchor="ctr"/>
          <a:lstStyle/>
          <a:p>
            <a:pPr marL="647700" lvl="2" indent="-215900" eaLnBrk="1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sz="4000" dirty="0" smtClean="0"/>
          </a:p>
          <a:p>
            <a:pPr marL="514350" indent="-514350" eaLnBrk="1">
              <a:spcAft>
                <a:spcPct val="0"/>
              </a:spcAft>
              <a:buClrTx/>
              <a:buSzTx/>
              <a:buFontTx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sz="4000" dirty="0" smtClean="0">
                <a:latin typeface="Calibri" pitchFamily="32" charset="0"/>
              </a:rPr>
              <a:t>Co vidíte na bílých snímcích?</a:t>
            </a:r>
          </a:p>
          <a:p>
            <a:pPr marL="514350" indent="-514350" eaLnBrk="1">
              <a:spcAft>
                <a:spcPct val="0"/>
              </a:spcAft>
              <a:buClrTx/>
              <a:buSzTx/>
              <a:buFontTx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cs-CZ" sz="4000" dirty="0" smtClean="0">
              <a:latin typeface="Calibri" pitchFamily="32" charset="0"/>
            </a:endParaRPr>
          </a:p>
          <a:p>
            <a:pPr marL="514350" indent="-514350" eaLnBrk="1">
              <a:spcAft>
                <a:spcPct val="0"/>
              </a:spcAft>
              <a:buClrTx/>
              <a:buSzTx/>
              <a:buFontTx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sz="4000" dirty="0" smtClean="0">
                <a:latin typeface="Calibri" pitchFamily="32" charset="0"/>
              </a:rPr>
              <a:t>Co vidí ostatní?</a:t>
            </a:r>
          </a:p>
          <a:p>
            <a:pPr marL="514350" indent="-514350" eaLnBrk="1">
              <a:spcAft>
                <a:spcPct val="0"/>
              </a:spcAft>
              <a:buClrTx/>
              <a:buSzTx/>
              <a:buFontTx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cs-CZ" sz="4000" dirty="0" smtClean="0">
              <a:latin typeface="Calibri" pitchFamily="32" charset="0"/>
            </a:endParaRPr>
          </a:p>
          <a:p>
            <a:pPr marL="514350" indent="-514350" eaLnBrk="1">
              <a:spcAft>
                <a:spcPct val="0"/>
              </a:spcAft>
              <a:buClrTx/>
              <a:buSzTx/>
              <a:buFontTx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sz="4000" dirty="0" smtClean="0">
                <a:latin typeface="Calibri" pitchFamily="32" charset="0"/>
              </a:rPr>
              <a:t>Je ve výsledcích nějaký opakující se vzor? Pokud ano, jaký?</a:t>
            </a:r>
          </a:p>
          <a:p>
            <a:pPr marL="514350" indent="-514350" eaLnBrk="1">
              <a:spcAft>
                <a:spcPct val="0"/>
              </a:spcAft>
              <a:buClrTx/>
              <a:buSzTx/>
              <a:buFontTx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cs-CZ" sz="4000" dirty="0" smtClean="0">
              <a:latin typeface="Calibri" pitchFamily="32" charset="0"/>
            </a:endParaRPr>
          </a:p>
          <a:p>
            <a:pPr marL="514350" indent="-514350" eaLnBrk="1">
              <a:spcAft>
                <a:spcPct val="0"/>
              </a:spcAft>
              <a:buClrTx/>
              <a:buSzTx/>
              <a:buFontTx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sz="4000" dirty="0" smtClean="0">
                <a:latin typeface="Calibri" pitchFamily="32" charset="0"/>
              </a:rPr>
              <a:t>Jaké je Vaše vysvětlení?</a:t>
            </a:r>
            <a:endParaRPr lang="es-ES" sz="4000" dirty="0" smtClean="0"/>
          </a:p>
          <a:p>
            <a:pPr marL="0" indent="0" eaLnBrk="1"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sz="4000" dirty="0" smtClean="0"/>
          </a:p>
          <a:p>
            <a:pPr marL="0" indent="0" eaLnBrk="1"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sz="4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5"/>
          <p:cNvSpPr>
            <a:spLocks noGrp="1"/>
          </p:cNvSpPr>
          <p:nvPr>
            <p:ph sz="quarter" idx="1"/>
          </p:nvPr>
        </p:nvSpPr>
        <p:spPr>
          <a:xfrm>
            <a:off x="503238" y="1768475"/>
            <a:ext cx="9109075" cy="4225925"/>
          </a:xfrm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cs-CZ" smtClean="0"/>
              <a:t>Vnímáme tři základní barvy (RGB, červenou, zelenou a modrou), pro ty máme tři druhy čípků</a:t>
            </a:r>
          </a:p>
          <a:p>
            <a:pPr>
              <a:buFont typeface="Times New Roman" pitchFamily="18" charset="0"/>
              <a:buNone/>
            </a:pPr>
            <a:r>
              <a:rPr lang="cs-CZ" smtClean="0"/>
              <a:t>Receptor se přizpůsobí pokud je podnětu vystaven dlouho, sníží svoji citlivost. Poté na bílém snímku tolik nevnímá „svoji“ část spektra – vynikne doplňková barva</a:t>
            </a:r>
          </a:p>
        </p:txBody>
      </p:sp>
      <p:sp>
        <p:nvSpPr>
          <p:cNvPr id="22531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smtClean="0">
                <a:latin typeface="Calibri" pitchFamily="34" charset="0"/>
              </a:rPr>
              <a:t>Vysvětlení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u="sng" smtClean="0">
                <a:latin typeface="Calibri" pitchFamily="34" charset="0"/>
              </a:rPr>
              <a:t>Jak na to</a:t>
            </a:r>
            <a:endParaRPr lang="es-ES" u="sng" smtClean="0">
              <a:latin typeface="Calibri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 tIns="21168"/>
          <a:lstStyle/>
          <a:p>
            <a:pPr eaLnBrk="1"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>
                <a:latin typeface="Calibri" pitchFamily="34" charset="0"/>
              </a:rPr>
              <a:t>Sledujte snímky prezentace a chovejte se podle instrukcí</a:t>
            </a:r>
            <a:r>
              <a:rPr lang="es-ES" smtClean="0">
                <a:latin typeface="Calibri" pitchFamily="34" charset="0"/>
              </a:rPr>
              <a:t>.</a:t>
            </a:r>
            <a:endParaRPr lang="cs-CZ" smtClean="0">
              <a:latin typeface="Calibri" pitchFamily="34" charset="0"/>
            </a:endParaRPr>
          </a:p>
          <a:p>
            <a:pPr eaLnBrk="1"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>
                <a:latin typeface="Calibri" pitchFamily="34" charset="0"/>
              </a:rPr>
              <a:t>Po barevném i černo bílém obrázku bude bílý snímek.</a:t>
            </a:r>
          </a:p>
          <a:p>
            <a:pPr eaLnBrk="1"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>
                <a:latin typeface="Calibri" pitchFamily="34" charset="0"/>
              </a:rPr>
              <a:t>Napište si pořadí barev: černá, červená, modrá, zelená</a:t>
            </a:r>
          </a:p>
          <a:p>
            <a:pPr eaLnBrk="1"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>
                <a:latin typeface="Calibri" pitchFamily="34" charset="0"/>
              </a:rPr>
              <a:t>Upřeně sledujte každý snímek 1 minutu.</a:t>
            </a:r>
          </a:p>
          <a:p>
            <a:pPr eaLnBrk="1"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>
                <a:latin typeface="Calibri" pitchFamily="34" charset="0"/>
              </a:rPr>
              <a:t>Při bílém snímku si poznamenejte barvu, kterou vidíte.</a:t>
            </a:r>
          </a:p>
          <a:p>
            <a:pPr eaLnBrk="1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smtClean="0">
                <a:latin typeface="Calibri" pitchFamily="34" charset="0"/>
              </a:rPr>
              <a:t> </a:t>
            </a:r>
          </a:p>
          <a:p>
            <a:pPr eaLnBrk="1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s-ES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4188" y="993775"/>
            <a:ext cx="6197600" cy="542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23" name="Oval 2"/>
          <p:cNvSpPr>
            <a:spLocks noChangeArrowheads="1"/>
          </p:cNvSpPr>
          <p:nvPr/>
        </p:nvSpPr>
        <p:spPr bwMode="auto">
          <a:xfrm flipV="1">
            <a:off x="4545013" y="3357563"/>
            <a:ext cx="179387" cy="179387"/>
          </a:xfrm>
          <a:prstGeom prst="ellipse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540000" y="2279650"/>
            <a:ext cx="4676775" cy="4675188"/>
            <a:chOff x="1383" y="663"/>
            <a:chExt cx="2946" cy="2945"/>
          </a:xfrm>
        </p:grpSpPr>
        <p:sp>
          <p:nvSpPr>
            <p:cNvPr id="6148" name="Oval 2"/>
            <p:cNvSpPr>
              <a:spLocks noChangeArrowheads="1"/>
            </p:cNvSpPr>
            <p:nvPr/>
          </p:nvSpPr>
          <p:spPr bwMode="auto">
            <a:xfrm>
              <a:off x="2317" y="663"/>
              <a:ext cx="1077" cy="1003"/>
            </a:xfrm>
            <a:prstGeom prst="ellipse">
              <a:avLst/>
            </a:prstGeom>
            <a:solidFill>
              <a:srgbClr val="FF00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149" name="Oval 3"/>
            <p:cNvSpPr>
              <a:spLocks noChangeArrowheads="1"/>
            </p:cNvSpPr>
            <p:nvPr/>
          </p:nvSpPr>
          <p:spPr bwMode="auto">
            <a:xfrm>
              <a:off x="2317" y="2605"/>
              <a:ext cx="1077" cy="1003"/>
            </a:xfrm>
            <a:prstGeom prst="ellipse">
              <a:avLst/>
            </a:prstGeom>
            <a:solidFill>
              <a:srgbClr val="00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150" name="Oval 4"/>
            <p:cNvSpPr>
              <a:spLocks noChangeArrowheads="1"/>
            </p:cNvSpPr>
            <p:nvPr/>
          </p:nvSpPr>
          <p:spPr bwMode="auto">
            <a:xfrm>
              <a:off x="3251" y="1131"/>
              <a:ext cx="1077" cy="1003"/>
            </a:xfrm>
            <a:prstGeom prst="ellipse">
              <a:avLst/>
            </a:prstGeom>
            <a:solidFill>
              <a:srgbClr val="FF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151" name="Oval 5"/>
            <p:cNvSpPr>
              <a:spLocks noChangeArrowheads="1"/>
            </p:cNvSpPr>
            <p:nvPr/>
          </p:nvSpPr>
          <p:spPr bwMode="auto">
            <a:xfrm>
              <a:off x="1383" y="1131"/>
              <a:ext cx="1077" cy="1003"/>
            </a:xfrm>
            <a:prstGeom prst="ellipse">
              <a:avLst/>
            </a:prstGeom>
            <a:solidFill>
              <a:srgbClr val="FF00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152" name="Oval 6"/>
            <p:cNvSpPr>
              <a:spLocks noChangeArrowheads="1"/>
            </p:cNvSpPr>
            <p:nvPr/>
          </p:nvSpPr>
          <p:spPr bwMode="auto">
            <a:xfrm>
              <a:off x="3251" y="2136"/>
              <a:ext cx="1077" cy="1003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153" name="Oval 7"/>
            <p:cNvSpPr>
              <a:spLocks noChangeArrowheads="1"/>
            </p:cNvSpPr>
            <p:nvPr/>
          </p:nvSpPr>
          <p:spPr bwMode="auto">
            <a:xfrm>
              <a:off x="1383" y="2136"/>
              <a:ext cx="1077" cy="1003"/>
            </a:xfrm>
            <a:prstGeom prst="ellipse">
              <a:avLst/>
            </a:prstGeom>
            <a:solidFill>
              <a:srgbClr val="0000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154" name="Line 8"/>
            <p:cNvSpPr>
              <a:spLocks noChangeShapeType="1"/>
            </p:cNvSpPr>
            <p:nvPr/>
          </p:nvSpPr>
          <p:spPr bwMode="auto">
            <a:xfrm>
              <a:off x="2676" y="1935"/>
              <a:ext cx="358" cy="334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Line 9"/>
            <p:cNvSpPr>
              <a:spLocks noChangeShapeType="1"/>
            </p:cNvSpPr>
            <p:nvPr/>
          </p:nvSpPr>
          <p:spPr bwMode="auto">
            <a:xfrm flipH="1">
              <a:off x="2676" y="1935"/>
              <a:ext cx="360" cy="334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754063" y="63658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4400" b="1" u="sng">
                <a:solidFill>
                  <a:srgbClr val="000000"/>
                </a:solidFill>
                <a:latin typeface="Calibri" pitchFamily="34" charset="0"/>
              </a:rPr>
              <a:t>Barvy</a:t>
            </a:r>
            <a:endParaRPr lang="en-GB" sz="4400" b="1" u="sng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57200" y="8461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hangingPunct="1">
              <a:lnSpc>
                <a:spcPct val="100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4400" b="1" u="sng">
                <a:solidFill>
                  <a:srgbClr val="000000"/>
                </a:solidFill>
                <a:latin typeface="Calibri" pitchFamily="34" charset="0"/>
              </a:rPr>
              <a:t>Barvy</a:t>
            </a:r>
            <a:endParaRPr lang="en-GB" sz="4400" b="1" u="sng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57200" y="2752725"/>
            <a:ext cx="8229600" cy="247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431800" indent="-323850" hangingPunct="1">
              <a:lnSpc>
                <a:spcPct val="100000"/>
              </a:lnSpc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3200">
                <a:solidFill>
                  <a:srgbClr val="000000"/>
                </a:solidFill>
                <a:latin typeface="Calibri" pitchFamily="34" charset="0"/>
              </a:rPr>
              <a:t>Upřeně sledujte obrázek po dobu 1 minuty.</a:t>
            </a:r>
          </a:p>
          <a:p>
            <a:pPr marL="431800" indent="-323850" hangingPunct="1">
              <a:lnSpc>
                <a:spcPct val="100000"/>
              </a:lnSpc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3200">
                <a:solidFill>
                  <a:srgbClr val="000000"/>
                </a:solidFill>
                <a:latin typeface="Calibri" pitchFamily="34" charset="0"/>
              </a:rPr>
              <a:t>Při bílém snímku napište, co vidíte.</a:t>
            </a:r>
            <a:endParaRPr lang="en-GB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2754313" y="1422400"/>
            <a:ext cx="4676775" cy="4675188"/>
            <a:chOff x="1383" y="663"/>
            <a:chExt cx="2946" cy="2945"/>
          </a:xfrm>
        </p:grpSpPr>
        <p:sp>
          <p:nvSpPr>
            <p:cNvPr id="8195" name="Oval 2"/>
            <p:cNvSpPr>
              <a:spLocks noChangeArrowheads="1"/>
            </p:cNvSpPr>
            <p:nvPr/>
          </p:nvSpPr>
          <p:spPr bwMode="auto">
            <a:xfrm>
              <a:off x="2317" y="663"/>
              <a:ext cx="1077" cy="1003"/>
            </a:xfrm>
            <a:prstGeom prst="ellipse">
              <a:avLst/>
            </a:prstGeom>
            <a:solidFill>
              <a:srgbClr val="FF00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196" name="Oval 3"/>
            <p:cNvSpPr>
              <a:spLocks noChangeArrowheads="1"/>
            </p:cNvSpPr>
            <p:nvPr/>
          </p:nvSpPr>
          <p:spPr bwMode="auto">
            <a:xfrm>
              <a:off x="2317" y="2605"/>
              <a:ext cx="1077" cy="1003"/>
            </a:xfrm>
            <a:prstGeom prst="ellipse">
              <a:avLst/>
            </a:prstGeom>
            <a:solidFill>
              <a:srgbClr val="00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197" name="Oval 4"/>
            <p:cNvSpPr>
              <a:spLocks noChangeArrowheads="1"/>
            </p:cNvSpPr>
            <p:nvPr/>
          </p:nvSpPr>
          <p:spPr bwMode="auto">
            <a:xfrm>
              <a:off x="3251" y="1131"/>
              <a:ext cx="1077" cy="1003"/>
            </a:xfrm>
            <a:prstGeom prst="ellipse">
              <a:avLst/>
            </a:prstGeom>
            <a:solidFill>
              <a:srgbClr val="FF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198" name="Oval 5"/>
            <p:cNvSpPr>
              <a:spLocks noChangeArrowheads="1"/>
            </p:cNvSpPr>
            <p:nvPr/>
          </p:nvSpPr>
          <p:spPr bwMode="auto">
            <a:xfrm>
              <a:off x="1383" y="1131"/>
              <a:ext cx="1077" cy="1003"/>
            </a:xfrm>
            <a:prstGeom prst="ellipse">
              <a:avLst/>
            </a:prstGeom>
            <a:solidFill>
              <a:srgbClr val="FF00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199" name="Oval 6"/>
            <p:cNvSpPr>
              <a:spLocks noChangeArrowheads="1"/>
            </p:cNvSpPr>
            <p:nvPr/>
          </p:nvSpPr>
          <p:spPr bwMode="auto">
            <a:xfrm>
              <a:off x="3251" y="2136"/>
              <a:ext cx="1077" cy="1003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200" name="Oval 7"/>
            <p:cNvSpPr>
              <a:spLocks noChangeArrowheads="1"/>
            </p:cNvSpPr>
            <p:nvPr/>
          </p:nvSpPr>
          <p:spPr bwMode="auto">
            <a:xfrm>
              <a:off x="1383" y="2136"/>
              <a:ext cx="1077" cy="1003"/>
            </a:xfrm>
            <a:prstGeom prst="ellipse">
              <a:avLst/>
            </a:prstGeom>
            <a:solidFill>
              <a:srgbClr val="0000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201" name="Line 8"/>
            <p:cNvSpPr>
              <a:spLocks noChangeShapeType="1"/>
            </p:cNvSpPr>
            <p:nvPr/>
          </p:nvSpPr>
          <p:spPr bwMode="auto">
            <a:xfrm>
              <a:off x="2676" y="1935"/>
              <a:ext cx="358" cy="334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2" name="Line 9"/>
            <p:cNvSpPr>
              <a:spLocks noChangeShapeType="1"/>
            </p:cNvSpPr>
            <p:nvPr/>
          </p:nvSpPr>
          <p:spPr bwMode="auto">
            <a:xfrm flipH="1">
              <a:off x="2676" y="1935"/>
              <a:ext cx="360" cy="334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210</Words>
  <Application>Microsoft Office PowerPoint</Application>
  <PresentationFormat>Vlastní</PresentationFormat>
  <Paragraphs>56</Paragraphs>
  <Slides>27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Microsoft YaHei</vt:lpstr>
      <vt:lpstr>Times New Roman</vt:lpstr>
      <vt:lpstr>Calibri</vt:lpstr>
      <vt:lpstr>Wingdings</vt:lpstr>
      <vt:lpstr>Tema de Office</vt:lpstr>
      <vt:lpstr>Jak vnímáme barvy?</vt:lpstr>
      <vt:lpstr>Prozkoumejte, jak vnímáme barvy </vt:lpstr>
      <vt:lpstr>Jak na to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Otázky</vt:lpstr>
      <vt:lpstr>Vysvětlení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 SEE THE COLOR?</dc:title>
  <dc:creator>Jose García-Quijada Molina</dc:creator>
  <cp:lastModifiedBy>KUDBI</cp:lastModifiedBy>
  <cp:revision>18</cp:revision>
  <cp:lastPrinted>1601-01-01T00:00:00Z</cp:lastPrinted>
  <dcterms:created xsi:type="dcterms:W3CDTF">2012-11-28T17:35:34Z</dcterms:created>
  <dcterms:modified xsi:type="dcterms:W3CDTF">2014-08-28T16:32:18Z</dcterms:modified>
</cp:coreProperties>
</file>